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1" r:id="rId18"/>
    <p:sldId id="272" r:id="rId19"/>
    <p:sldId id="274" r:id="rId20"/>
    <p:sldId id="278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Любимое</a:t>
            </a:r>
            <a:r>
              <a:rPr lang="ru-RU" sz="1400" baseline="0" dirty="0"/>
              <a:t> время года</a:t>
            </a:r>
            <a:endParaRPr lang="ru-RU" sz="1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226618547681559"/>
          <c:y val="0.17165536599591719"/>
          <c:w val="0.7640129046369204"/>
          <c:h val="0.65482210557013754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Лист1!$A$2:$A$5</c:f>
              <c:strCache>
                <c:ptCount val="4"/>
                <c:pt idx="0">
                  <c:v>зима</c:v>
                </c:pt>
                <c:pt idx="1">
                  <c:v>весна</c:v>
                </c:pt>
                <c:pt idx="2">
                  <c:v>лето</c:v>
                </c:pt>
                <c:pt idx="3">
                  <c:v>осень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32</c:v>
                </c:pt>
                <c:pt idx="3">
                  <c:v>24</c:v>
                </c:pt>
              </c:numCache>
            </c:numRef>
          </c:val>
        </c:ser>
        <c:axId val="93111040"/>
        <c:axId val="93112576"/>
      </c:barChart>
      <c:catAx>
        <c:axId val="93111040"/>
        <c:scaling>
          <c:orientation val="minMax"/>
        </c:scaling>
        <c:axPos val="b"/>
        <c:majorTickMark val="none"/>
        <c:tickLblPos val="nextTo"/>
        <c:crossAx val="93112576"/>
        <c:crosses val="autoZero"/>
        <c:auto val="1"/>
        <c:lblAlgn val="ctr"/>
        <c:lblOffset val="100"/>
      </c:catAx>
      <c:valAx>
        <c:axId val="931125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31110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Любимый вид спорта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Лист1!$J$2:$J$5</c:f>
              <c:strCache>
                <c:ptCount val="4"/>
                <c:pt idx="0">
                  <c:v>коньки</c:v>
                </c:pt>
                <c:pt idx="1">
                  <c:v>лыжи</c:v>
                </c:pt>
                <c:pt idx="2">
                  <c:v>санки</c:v>
                </c:pt>
                <c:pt idx="3">
                  <c:v>хоккей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marker val="1"/>
        <c:axId val="93189632"/>
        <c:axId val="93191168"/>
      </c:lineChart>
      <c:catAx>
        <c:axId val="93189632"/>
        <c:scaling>
          <c:orientation val="minMax"/>
        </c:scaling>
        <c:axPos val="b"/>
        <c:majorTickMark val="none"/>
        <c:tickLblPos val="nextTo"/>
        <c:crossAx val="93191168"/>
        <c:crosses val="autoZero"/>
        <c:auto val="1"/>
        <c:lblAlgn val="ctr"/>
        <c:lblOffset val="100"/>
      </c:catAx>
      <c:valAx>
        <c:axId val="931911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318963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Любимая еда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CatName val="1"/>
            <c:showPercent val="1"/>
          </c:dLbls>
          <c:cat>
            <c:strRef>
              <c:f>Лист1!$R$2:$R$5</c:f>
              <c:strCache>
                <c:ptCount val="4"/>
                <c:pt idx="0">
                  <c:v>жареная картошка</c:v>
                </c:pt>
                <c:pt idx="1">
                  <c:v>пельмени</c:v>
                </c:pt>
                <c:pt idx="2">
                  <c:v>борщ</c:v>
                </c:pt>
                <c:pt idx="3">
                  <c:v>бургер</c:v>
                </c:pt>
              </c:strCache>
            </c:strRef>
          </c:cat>
          <c:val>
            <c:numRef>
              <c:f>Лист1!$S$2:$S$5</c:f>
              <c:numCache>
                <c:formatCode>General</c:formatCode>
                <c:ptCount val="4"/>
                <c:pt idx="0">
                  <c:v>21</c:v>
                </c:pt>
                <c:pt idx="1">
                  <c:v>16</c:v>
                </c:pt>
                <c:pt idx="2">
                  <c:v>23</c:v>
                </c:pt>
                <c:pt idx="3">
                  <c:v>26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84DF1-9A08-4DF0-8953-73B7F86D6227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AFA76-C0BD-4590-8FCE-AA2E5C314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565A-AF7A-4AA7-BB44-795A121E8EBD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3174" y="6356350"/>
            <a:ext cx="4071966" cy="365125"/>
          </a:xfrm>
        </p:spPr>
        <p:txBody>
          <a:bodyPr/>
          <a:lstStyle/>
          <a:p>
            <a:r>
              <a:rPr lang="ru-RU" dirty="0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DEB-49B5-4A24-B527-B006F97937D4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4E82-BDA8-4D51-ABD1-0CBF9219F201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35-8E69-47AA-94DA-40063A4E3B68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16D1-EFB5-4A88-817A-97666508E844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21A-995B-41CB-8BE7-E260FD3F98C2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C383-34FA-4F86-BDA6-6D3B7113B43D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4A8E-9AFD-49A4-AD6B-FCC7821BCD7A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098A-AA20-4262-AC93-9C64C59305F1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7014-73CB-496A-A9EC-5B98A07FDF76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60B8-1C58-4C86-A4B8-C4ED2C59BE16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B44F-DEFA-42AB-9DE6-8D3ABE6BB653}" type="datetime1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kiv.instrao.ru/bank-zadaniy/matematicheskaya-gramotnos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математической грамотности </a:t>
            </a:r>
            <a:br>
              <a:rPr lang="ru-RU" dirty="0" smtClean="0"/>
            </a:br>
            <a:r>
              <a:rPr lang="ru-RU" dirty="0" smtClean="0"/>
              <a:t>на уроках математики </a:t>
            </a:r>
            <a:br>
              <a:rPr lang="ru-RU" dirty="0" smtClean="0"/>
            </a:br>
            <a:r>
              <a:rPr lang="ru-RU" dirty="0" smtClean="0"/>
              <a:t>и во внеурочной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Доронина Людмила Анатольевна</a:t>
            </a:r>
          </a:p>
          <a:p>
            <a:r>
              <a:rPr lang="ru-RU" dirty="0" smtClean="0"/>
              <a:t>МБОУ «Приобская СОШ»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«Изучение общественного мнения»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525963"/>
          </a:xfrm>
        </p:spPr>
        <p:txBody>
          <a:bodyPr/>
          <a:lstStyle/>
          <a:p>
            <a:r>
              <a:rPr lang="ru-RU" dirty="0" smtClean="0"/>
              <a:t>Учебник математики 5 класс Г.В. Дорофеев и др.</a:t>
            </a:r>
          </a:p>
          <a:p>
            <a:r>
              <a:rPr lang="ru-RU" dirty="0" smtClean="0"/>
              <a:t>№ 1025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142984"/>
          <a:ext cx="285752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0" y="3643314"/>
          <a:ext cx="257176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928926" y="3857628"/>
          <a:ext cx="3433761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тренажеров по геометрии (7-9 класс)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 descr="D:\Доронина\МОЁ\математика\математика 7 класс\геометрия\2_треугольники_14 ч\скан гот чертежт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27433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ронина\МОЁ\математика\математика 8 класс\геометрия\2_площадь_14 ч\тренажер\теорема Пифагора\010001.jpg"/>
          <p:cNvPicPr/>
          <p:nvPr/>
        </p:nvPicPr>
        <p:blipFill>
          <a:blip r:embed="rId3" cstate="print">
            <a:lum bright="-20000" contrast="30000"/>
          </a:blip>
          <a:srcRect l="8181" t="7873" r="8650" b="5876"/>
          <a:stretch>
            <a:fillRect/>
          </a:stretch>
        </p:blipFill>
        <p:spPr bwMode="auto">
          <a:xfrm>
            <a:off x="3143240" y="1643050"/>
            <a:ext cx="26432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:\математика\математика 8 класс\геометрия\4_окружность_17 ч\тренажер\00111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964">
            <a:off x="6041283" y="1563225"/>
            <a:ext cx="2745784" cy="42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Реальная математика ОГЭ, ЕГЭ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Схемы участка, квартиры, схема метро</a:t>
            </a:r>
          </a:p>
          <a:p>
            <a:r>
              <a:rPr lang="ru-RU" dirty="0" smtClean="0"/>
              <a:t>План местности</a:t>
            </a:r>
          </a:p>
          <a:p>
            <a:r>
              <a:rPr lang="ru-RU" dirty="0" smtClean="0"/>
              <a:t>Шины</a:t>
            </a:r>
          </a:p>
          <a:p>
            <a:r>
              <a:rPr lang="ru-RU" dirty="0" smtClean="0"/>
              <a:t>ОСАГО</a:t>
            </a:r>
          </a:p>
          <a:p>
            <a:r>
              <a:rPr lang="ru-RU" dirty="0" smtClean="0"/>
              <a:t>Печи</a:t>
            </a:r>
          </a:p>
          <a:p>
            <a:r>
              <a:rPr lang="ru-RU" dirty="0" smtClean="0"/>
              <a:t>Теплицы</a:t>
            </a:r>
          </a:p>
          <a:p>
            <a:r>
              <a:rPr lang="ru-RU" dirty="0" smtClean="0"/>
              <a:t>Террасы</a:t>
            </a:r>
          </a:p>
          <a:p>
            <a:r>
              <a:rPr lang="ru-RU" dirty="0" smtClean="0"/>
              <a:t>Зонтики</a:t>
            </a:r>
          </a:p>
          <a:p>
            <a:r>
              <a:rPr lang="ru-RU" dirty="0" smtClean="0"/>
              <a:t>Размеры бумаги и др.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7905" t="19844" r="27446" b="6734"/>
          <a:stretch>
            <a:fillRect/>
          </a:stretch>
        </p:blipFill>
        <p:spPr bwMode="auto">
          <a:xfrm>
            <a:off x="1071538" y="214290"/>
            <a:ext cx="6500858" cy="601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7905" t="24805" r="27446" b="23932"/>
          <a:stretch>
            <a:fillRect/>
          </a:stretch>
        </p:blipFill>
        <p:spPr bwMode="auto">
          <a:xfrm>
            <a:off x="1000100" y="642918"/>
            <a:ext cx="741111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hlinkClick r:id="rId2"/>
              </a:rPr>
              <a:t>http://skiv.instrao.ru/bank-zadaniy/matematicheskaya-gramotnost</a:t>
            </a:r>
            <a:r>
              <a:rPr lang="ru-RU" u="sng" dirty="0" smtClean="0">
                <a:hlinkClick r:id="rId2"/>
              </a:rPr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Сетевой комплекс информационного взаимодействия субъектов Российской Федерации в проекте «Мониторинг формирования функциональной грамотности учащихся»</a:t>
            </a:r>
          </a:p>
          <a:p>
            <a:pPr>
              <a:buNone/>
            </a:pPr>
            <a:r>
              <a:rPr lang="ru-RU" dirty="0" smtClean="0"/>
              <a:t>Институт стратегии развития образования РАО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00372"/>
            <a:ext cx="5929354" cy="33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6511" t="16537" r="9772" b="27239"/>
          <a:stretch>
            <a:fillRect/>
          </a:stretch>
        </p:blipFill>
        <p:spPr bwMode="auto">
          <a:xfrm>
            <a:off x="113429" y="928670"/>
            <a:ext cx="88877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l="5581" t="16537" r="8842" b="18971"/>
          <a:stretch>
            <a:fillRect/>
          </a:stretch>
        </p:blipFill>
        <p:spPr bwMode="auto">
          <a:xfrm>
            <a:off x="214281" y="1000108"/>
            <a:ext cx="876306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6511" t="21498" r="7912" b="14010"/>
          <a:stretch>
            <a:fillRect/>
          </a:stretch>
        </p:blipFill>
        <p:spPr bwMode="auto">
          <a:xfrm>
            <a:off x="117199" y="1214422"/>
            <a:ext cx="89315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9998" t="19844" r="20004" b="12356"/>
          <a:stretch>
            <a:fillRect/>
          </a:stretch>
        </p:blipFill>
        <p:spPr bwMode="auto">
          <a:xfrm>
            <a:off x="1428727" y="214290"/>
            <a:ext cx="59938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643998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говорили пифагорейцы (ученики древнегреческого математика Пифагора). </a:t>
            </a:r>
          </a:p>
          <a:p>
            <a:pPr>
              <a:buNone/>
            </a:pPr>
            <a:r>
              <a:rPr lang="ru-RU" dirty="0" smtClean="0"/>
              <a:t>Значит всё можно обозначить числом. Так как многие предметы внешнего мира имеет схожую форму, возникла потребность их сосчитать.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77867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 есть число</a:t>
            </a:r>
            <a:endParaRPr lang="ru-RU" sz="80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Учащиеся, овладевшие математической грамотностью, способны:</a:t>
            </a:r>
          </a:p>
          <a:p>
            <a:pPr lvl="0"/>
            <a:r>
              <a:rPr lang="ru-RU" dirty="0" smtClean="0"/>
              <a:t>распознавать проблемы, возникающие в окружающей действительности;</a:t>
            </a:r>
          </a:p>
          <a:p>
            <a:pPr lvl="0"/>
            <a:r>
              <a:rPr lang="ru-RU" dirty="0" smtClean="0"/>
              <a:t>формулировать проблемы на языке математики;</a:t>
            </a:r>
          </a:p>
          <a:p>
            <a:pPr lvl="0"/>
            <a:r>
              <a:rPr lang="ru-RU" dirty="0" smtClean="0"/>
              <a:t>решать, используя математические методы;</a:t>
            </a:r>
          </a:p>
          <a:p>
            <a:pPr lvl="0"/>
            <a:r>
              <a:rPr lang="ru-RU" dirty="0" smtClean="0"/>
              <a:t>анализировать использованные методы решения;</a:t>
            </a:r>
          </a:p>
          <a:p>
            <a:pPr lvl="0"/>
            <a:r>
              <a:rPr lang="ru-RU" dirty="0" smtClean="0"/>
              <a:t>интерпретировать полученные результаты;</a:t>
            </a:r>
          </a:p>
          <a:p>
            <a:pPr lvl="0"/>
            <a:r>
              <a:rPr lang="ru-RU" dirty="0" smtClean="0"/>
              <a:t>формулировать и записывать результаты решения проблемы.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Таким образом, задачи по формированию функциональной грамотности, в частности, математической грамотности обучающихся, возможно реализовать при условии оптимального сочетания учебного содержания базового уровня образования и дополнительных курсов, направленных на совершенствование прикладных математических умений, использующихся в различных жизненных ситуациях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9698" name="Picture 2" descr="Картинка на слайд спасибо за внимание - скачать бесплатно на сайте  otkrytkivsem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14290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грамотность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понимается способность учащихся:</a:t>
            </a:r>
          </a:p>
          <a:p>
            <a:pPr>
              <a:buNone/>
            </a:pPr>
            <a:r>
              <a:rPr lang="ru-RU" dirty="0" smtClean="0"/>
              <a:t>–распознавать проблемы, возникающие в окружающем мире, которые могут быть решены средствами математики;</a:t>
            </a:r>
          </a:p>
          <a:p>
            <a:pPr>
              <a:buNone/>
            </a:pPr>
            <a:r>
              <a:rPr lang="ru-RU" dirty="0" smtClean="0"/>
              <a:t>–формулировать эти проблемы на языке математики;</a:t>
            </a:r>
          </a:p>
          <a:p>
            <a:pPr>
              <a:buNone/>
            </a:pPr>
            <a:r>
              <a:rPr lang="ru-RU" dirty="0" smtClean="0"/>
              <a:t>–решать эти проблемы, используя математические факты и методы;</a:t>
            </a:r>
          </a:p>
          <a:p>
            <a:pPr>
              <a:buNone/>
            </a:pPr>
            <a:r>
              <a:rPr lang="ru-RU" dirty="0" smtClean="0"/>
              <a:t>–анализировать использованные методы решения;</a:t>
            </a:r>
          </a:p>
          <a:p>
            <a:pPr>
              <a:buNone/>
            </a:pPr>
            <a:r>
              <a:rPr lang="ru-RU" dirty="0" smtClean="0"/>
              <a:t>–интерпретировать полученные результаты с учетом поставленной проблемы;</a:t>
            </a:r>
          </a:p>
          <a:p>
            <a:pPr>
              <a:buNone/>
            </a:pPr>
            <a:r>
              <a:rPr lang="ru-RU" dirty="0" smtClean="0"/>
              <a:t>–формулировать и записывать результаты решения.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Мыслительные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которые будут решаться учащимися:</a:t>
            </a:r>
          </a:p>
          <a:p>
            <a:pPr>
              <a:buNone/>
            </a:pPr>
            <a:r>
              <a:rPr lang="ru-RU" dirty="0" smtClean="0"/>
              <a:t>–</a:t>
            </a:r>
            <a:r>
              <a:rPr lang="ru-RU" b="1" dirty="0" smtClean="0"/>
              <a:t>формулировать ситуацию на языке математики;</a:t>
            </a:r>
          </a:p>
          <a:p>
            <a:pPr>
              <a:buNone/>
            </a:pPr>
            <a:r>
              <a:rPr lang="ru-RU" dirty="0" smtClean="0"/>
              <a:t>–</a:t>
            </a:r>
            <a:r>
              <a:rPr lang="ru-RU" b="1" dirty="0" smtClean="0"/>
              <a:t>применять математические понятия, факты, процедуры;</a:t>
            </a:r>
          </a:p>
          <a:p>
            <a:pPr>
              <a:buNone/>
            </a:pPr>
            <a:r>
              <a:rPr lang="ru-RU" dirty="0" smtClean="0"/>
              <a:t>–</a:t>
            </a:r>
            <a:r>
              <a:rPr lang="ru-RU" b="1" dirty="0" smtClean="0"/>
              <a:t>интерпретировать, использовать и оценивать математические результаты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жизненных ситуаций, бытовых задач; задач «из жизни»;</a:t>
            </a:r>
          </a:p>
          <a:p>
            <a:r>
              <a:rPr lang="ru-RU" dirty="0" smtClean="0"/>
              <a:t> проектных задач;</a:t>
            </a:r>
          </a:p>
          <a:p>
            <a:r>
              <a:rPr lang="ru-RU" dirty="0" smtClean="0"/>
              <a:t>задач, в которых требуется найти часть данных;</a:t>
            </a:r>
          </a:p>
          <a:p>
            <a:r>
              <a:rPr lang="ru-RU" dirty="0" smtClean="0"/>
              <a:t>задач, требующих для решения прикидки, анализа и оценки информации;</a:t>
            </a:r>
          </a:p>
          <a:p>
            <a:r>
              <a:rPr lang="ru-RU" dirty="0" smtClean="0"/>
              <a:t>комбинаторных задач</a:t>
            </a:r>
          </a:p>
          <a:p>
            <a:pPr>
              <a:buNone/>
            </a:pPr>
            <a:r>
              <a:rPr lang="ru-RU" dirty="0" smtClean="0"/>
              <a:t>Выполнение заданий, требующих:</a:t>
            </a:r>
          </a:p>
          <a:p>
            <a:pPr>
              <a:buNone/>
            </a:pPr>
            <a:r>
              <a:rPr lang="ru-RU" dirty="0" smtClean="0"/>
              <a:t>• сбора информации из разных источников и ее интерпретации;</a:t>
            </a:r>
          </a:p>
          <a:p>
            <a:pPr>
              <a:buNone/>
            </a:pPr>
            <a:r>
              <a:rPr lang="ru-RU" dirty="0" smtClean="0"/>
              <a:t>• догадки, высказывания предположения, выдвижения гипотезы;</a:t>
            </a:r>
          </a:p>
          <a:p>
            <a:pPr>
              <a:buNone/>
            </a:pPr>
            <a:r>
              <a:rPr lang="ru-RU" dirty="0" smtClean="0"/>
              <a:t>• переформулирования и обобщения.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8982" t="18095" r="11506" b="8571"/>
          <a:stretch>
            <a:fillRect/>
          </a:stretch>
        </p:blipFill>
        <p:spPr bwMode="auto">
          <a:xfrm>
            <a:off x="285720" y="500042"/>
            <a:ext cx="8643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285861"/>
            <a:ext cx="6000792" cy="485778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Создание пирамиды</a:t>
            </a:r>
          </a:p>
          <a:p>
            <a:pPr>
              <a:buNone/>
            </a:pPr>
            <a:r>
              <a:rPr lang="ru-RU" dirty="0" smtClean="0"/>
              <a:t>Алгоритм работы</a:t>
            </a:r>
          </a:p>
          <a:p>
            <a:r>
              <a:rPr lang="ru-RU" dirty="0" smtClean="0"/>
              <a:t>Начертить развертку пирамиды на клетчатой бумаге (см. образец на рис. 10.46). Размеры – сторона квадрата – основания – 4 см, высота боковой грани пирамиды – 6 см</a:t>
            </a:r>
          </a:p>
          <a:p>
            <a:r>
              <a:rPr lang="ru-RU" dirty="0" smtClean="0"/>
              <a:t>Вырежи ее и наклей на альбомный лист.</a:t>
            </a:r>
          </a:p>
          <a:p>
            <a:r>
              <a:rPr lang="ru-RU" dirty="0" smtClean="0"/>
              <a:t>Вырежи из альбомного листа. Не забудь оставить припуски на швы (склеивание) на двух противоположных боковых гранях </a:t>
            </a:r>
          </a:p>
          <a:p>
            <a:r>
              <a:rPr lang="ru-RU" dirty="0" smtClean="0"/>
              <a:t>Подпиши пирамиду со стороны основания (на альбомном листе)</a:t>
            </a:r>
          </a:p>
          <a:p>
            <a:r>
              <a:rPr lang="ru-RU" dirty="0" smtClean="0"/>
              <a:t>Согни развертку по ребрам и отогни припуски на швы.</a:t>
            </a:r>
          </a:p>
          <a:p>
            <a:r>
              <a:rPr lang="ru-RU" dirty="0" smtClean="0"/>
              <a:t>Сложи пирамиду</a:t>
            </a:r>
          </a:p>
          <a:p>
            <a:r>
              <a:rPr lang="ru-RU" dirty="0" smtClean="0"/>
              <a:t>Используя клей, собери развертку в геометрическую фигуру – пирамида.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 descr="Как сделать пирамиду из бумаги оригами своими руками: схемы на клетчатой  бумаге, шаблоны макетов, объемные пирамиды"/>
          <p:cNvPicPr>
            <a:picLocks noChangeAspect="1" noChangeArrowheads="1"/>
          </p:cNvPicPr>
          <p:nvPr/>
        </p:nvPicPr>
        <p:blipFill>
          <a:blip r:embed="rId2"/>
          <a:srcRect l="18771" r="13797"/>
          <a:stretch>
            <a:fillRect/>
          </a:stretch>
        </p:blipFill>
        <p:spPr bwMode="auto">
          <a:xfrm>
            <a:off x="285720" y="1428736"/>
            <a:ext cx="2214578" cy="2465072"/>
          </a:xfrm>
          <a:prstGeom prst="rect">
            <a:avLst/>
          </a:prstGeom>
          <a:noFill/>
        </p:spPr>
      </p:pic>
      <p:pic>
        <p:nvPicPr>
          <p:cNvPr id="1028" name="Picture 4" descr="Пирамида - развертка. Развертка пирамиды для склеивания. Развертки из |  Здоровый образ | Постила"/>
          <p:cNvPicPr>
            <a:picLocks noChangeAspect="1" noChangeArrowheads="1"/>
          </p:cNvPicPr>
          <p:nvPr/>
        </p:nvPicPr>
        <p:blipFill>
          <a:blip r:embed="rId3"/>
          <a:srcRect b="14705"/>
          <a:stretch>
            <a:fillRect/>
          </a:stretch>
        </p:blipFill>
        <p:spPr bwMode="auto">
          <a:xfrm>
            <a:off x="285720" y="4000504"/>
            <a:ext cx="243743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000109"/>
            <a:ext cx="4500594" cy="3214710"/>
          </a:xfrm>
        </p:spPr>
        <p:txBody>
          <a:bodyPr>
            <a:normAutofit fontScale="70000" lnSpcReduction="20000"/>
          </a:bodyPr>
          <a:lstStyle/>
          <a:p>
            <a:pPr marL="514350" indent="-514350" algn="ctr">
              <a:buAutoNum type="arabicPeriod" startAt="2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 на местности</a:t>
            </a:r>
          </a:p>
          <a:p>
            <a:pPr marL="514350" indent="-51435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Длины, ширины, высоты бетонных плит на школьном участке (аэродромных и тротуарных). Расчет их площади, объема.</a:t>
            </a:r>
          </a:p>
          <a:p>
            <a:pPr marL="514350" indent="-51435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Диаметра и радиуса круглой площадки во дворе школы, расчет площади круга и длины окружности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29939"/>
            <a:ext cx="3000396" cy="262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4" y="1357297"/>
            <a:ext cx="3070214" cy="230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Доронина Л.А.   МБОУ «Приобская СОШ»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480" t="16537" r="13183" b="18971"/>
          <a:stretch>
            <a:fillRect/>
          </a:stretch>
        </p:blipFill>
        <p:spPr bwMode="auto">
          <a:xfrm>
            <a:off x="1857356" y="1142983"/>
            <a:ext cx="4500594" cy="258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31432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Мастерская Деда Мороза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857628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683</Words>
  <PresentationFormat>Экран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Формирование математической грамотности  на уроках математики  и во внеурочной деятельности</vt:lpstr>
      <vt:lpstr>Слайд 2</vt:lpstr>
      <vt:lpstr>Математическая грамотность</vt:lpstr>
      <vt:lpstr>Мыслительные задачи</vt:lpstr>
      <vt:lpstr>Решение </vt:lpstr>
      <vt:lpstr>Слайд 6</vt:lpstr>
      <vt:lpstr>Практические работы</vt:lpstr>
      <vt:lpstr>Практические работы</vt:lpstr>
      <vt:lpstr>Слайд 9</vt:lpstr>
      <vt:lpstr>Проект «Изучение общественного мнения»</vt:lpstr>
      <vt:lpstr>Система тренажеров по геометрии (7-9 класс)</vt:lpstr>
      <vt:lpstr>Реальная математика ОГЭ, ЕГЭ</vt:lpstr>
      <vt:lpstr>Слайд 13</vt:lpstr>
      <vt:lpstr>Слайд 14</vt:lpstr>
      <vt:lpstr>http://skiv.instrao.ru/bank-zadaniy/matematicheskaya-gramotnost/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математической грамотности  на уроках математики  и во внеурочной деятельности</dc:title>
  <dc:creator>Николай Доронин</dc:creator>
  <cp:lastModifiedBy>User</cp:lastModifiedBy>
  <cp:revision>73</cp:revision>
  <dcterms:created xsi:type="dcterms:W3CDTF">2023-01-23T17:02:42Z</dcterms:created>
  <dcterms:modified xsi:type="dcterms:W3CDTF">2023-01-29T17:14:02Z</dcterms:modified>
</cp:coreProperties>
</file>